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5" r:id="rId3"/>
    <p:sldId id="274" r:id="rId4"/>
    <p:sldId id="262" r:id="rId5"/>
    <p:sldId id="263" r:id="rId6"/>
    <p:sldId id="278" r:id="rId7"/>
    <p:sldId id="276" r:id="rId8"/>
    <p:sldId id="264" r:id="rId9"/>
    <p:sldId id="280" r:id="rId10"/>
    <p:sldId id="281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13"/>
  </p:normalViewPr>
  <p:slideViewPr>
    <p:cSldViewPr snapToGrid="0" snapToObjects="1">
      <p:cViewPr varScale="1">
        <p:scale>
          <a:sx n="110" d="100"/>
          <a:sy n="110" d="100"/>
        </p:scale>
        <p:origin x="18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40800-A4B8-464D-AC0D-165361FB4EEF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FF40-A4BE-454B-8CFF-AF639D42E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4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3FF40-A4BE-454B-8CFF-AF639D42E6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0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S_PPT_16-9_Backgrou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3305408"/>
            <a:ext cx="9144000" cy="1838091"/>
          </a:xfrm>
          <a:prstGeom prst="rect">
            <a:avLst/>
          </a:prstGeom>
          <a:solidFill>
            <a:schemeClr val="dk1">
              <a:alpha val="6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629846"/>
            <a:ext cx="9144000" cy="578029"/>
          </a:xfrm>
        </p:spPr>
        <p:txBody>
          <a:bodyPr/>
          <a:lstStyle>
            <a:lvl1pPr algn="ctr">
              <a:defRPr sz="3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" y="4320627"/>
            <a:ext cx="9143999" cy="4957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76" y="954110"/>
            <a:ext cx="2651690" cy="17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4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S_PPT_16-9_Backgrou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1608823"/>
            <a:ext cx="9144000" cy="2181012"/>
          </a:xfrm>
          <a:prstGeom prst="rect">
            <a:avLst/>
          </a:prstGeom>
          <a:solidFill>
            <a:schemeClr val="dk1">
              <a:alpha val="6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816965" y="2142688"/>
            <a:ext cx="5317736" cy="69941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848517" y="2842102"/>
            <a:ext cx="5317736" cy="439146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6" y="2081851"/>
            <a:ext cx="1817730" cy="11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1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5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2575"/>
            <a:ext cx="8229600" cy="363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7" name="Picture 6" descr="OVS_PPT_16-9_Background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64" b="45440"/>
          <a:stretch/>
        </p:blipFill>
        <p:spPr>
          <a:xfrm>
            <a:off x="0" y="0"/>
            <a:ext cx="9144000" cy="71990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772424"/>
            <a:ext cx="9144000" cy="379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360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0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1 - OVS + Namespaces Setup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Samiullah Khairy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3942" y="2734887"/>
            <a:ext cx="425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May 13, 2025,  | University of Pisa, Italy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13750-E5F6-4301-669D-8D1D04B4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58" y="750271"/>
            <a:ext cx="2381585" cy="1458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A34C65-570C-948E-2FA7-E6F98FE4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" y="512655"/>
            <a:ext cx="2469094" cy="15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28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12D213-A639-0201-C34F-3C512C75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97" y="896983"/>
            <a:ext cx="6191794" cy="34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3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E5734-BF33-FA37-DB1E-F2382FDD0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747E0-B3C4-C8F7-C94A-A6E06C1F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OpenvSwitch and NameSpaces Topology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DADE8A-6A44-95D3-3447-6737F8B62F5B}"/>
              </a:ext>
            </a:extLst>
          </p:cNvPr>
          <p:cNvSpPr txBox="1"/>
          <p:nvPr/>
        </p:nvSpPr>
        <p:spPr>
          <a:xfrm>
            <a:off x="66787" y="1007889"/>
            <a:ext cx="450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Hosts: h1, h2 (VLAN 10), h3, h4 (VLAN 20)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531CF-3D61-1CD2-D3E1-C0C5B392CED1}"/>
              </a:ext>
            </a:extLst>
          </p:cNvPr>
          <p:cNvSpPr txBox="1"/>
          <p:nvPr/>
        </p:nvSpPr>
        <p:spPr>
          <a:xfrm>
            <a:off x="66788" y="1530976"/>
            <a:ext cx="450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Bridges: br-access1, br-access2, br-core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14A77C-111E-205D-8B24-23F597DF131D}"/>
              </a:ext>
            </a:extLst>
          </p:cNvPr>
          <p:cNvSpPr txBox="1"/>
          <p:nvPr/>
        </p:nvSpPr>
        <p:spPr>
          <a:xfrm>
            <a:off x="66788" y="2011955"/>
            <a:ext cx="43526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• VLAN tags:</a:t>
            </a:r>
          </a:p>
          <a:p>
            <a:pPr lvl="1"/>
            <a:r>
              <a:rPr lang="sv-SE" dirty="0"/>
              <a:t>  - h1/h2: tag=10</a:t>
            </a:r>
          </a:p>
          <a:p>
            <a:pPr lvl="1"/>
            <a:r>
              <a:rPr lang="sv-SE" dirty="0"/>
              <a:t>  - h3/h4: tag=20</a:t>
            </a:r>
          </a:p>
          <a:p>
            <a:pPr lvl="1"/>
            <a:endParaRPr lang="sv-SE" dirty="0"/>
          </a:p>
          <a:p>
            <a:r>
              <a:rPr lang="fr-FR" dirty="0"/>
              <a:t>• Router VLAN sub-interfaces</a:t>
            </a:r>
          </a:p>
          <a:p>
            <a:pPr lvl="1"/>
            <a:r>
              <a:rPr lang="fr-FR" dirty="0"/>
              <a:t>  - router-core.10: 192.168.10.1</a:t>
            </a:r>
          </a:p>
          <a:p>
            <a:pPr lvl="1"/>
            <a:r>
              <a:rPr lang="fr-FR" dirty="0"/>
              <a:t>  - router-core.20: 192.168.20.1</a:t>
            </a:r>
          </a:p>
          <a:p>
            <a:pPr lvl="1"/>
            <a:endParaRPr lang="fr-FR" dirty="0"/>
          </a:p>
          <a:p>
            <a:r>
              <a:rPr lang="en-US" dirty="0"/>
              <a:t>• Enabled IP forwarding</a:t>
            </a:r>
          </a:p>
          <a:p>
            <a:endParaRPr lang="en-US" dirty="0"/>
          </a:p>
        </p:txBody>
      </p:sp>
      <p:pic>
        <p:nvPicPr>
          <p:cNvPr id="3" name="Picture 2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7013D78C-A49A-D319-9B37-8CF10E108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0775"/>
            <a:ext cx="4505213" cy="39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5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6743-38EB-6D1A-0A35-9D1FBA9D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CCC51-E38E-44AA-7C7F-93DE9C89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OpenvSwitch and NameSpaces Tests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306C8-FB3B-3F35-86AC-F084CBAE8BF2}"/>
              </a:ext>
            </a:extLst>
          </p:cNvPr>
          <p:cNvSpPr txBox="1"/>
          <p:nvPr/>
        </p:nvSpPr>
        <p:spPr>
          <a:xfrm>
            <a:off x="423806" y="1718829"/>
            <a:ext cx="427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Inter-VLAN communication via router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CE59C7-F60A-00F2-D0C0-8F8C9EB6D3F1}"/>
              </a:ext>
            </a:extLst>
          </p:cNvPr>
          <p:cNvSpPr txBox="1"/>
          <p:nvPr/>
        </p:nvSpPr>
        <p:spPr>
          <a:xfrm>
            <a:off x="457200" y="2580733"/>
            <a:ext cx="450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Ping and </a:t>
            </a:r>
            <a:r>
              <a:rPr lang="en-US" dirty="0" err="1"/>
              <a:t>iperf</a:t>
            </a:r>
            <a:r>
              <a:rPr lang="en-US" dirty="0"/>
              <a:t> tests passed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D562C9-BDF8-9F17-81DB-2573480BF8EB}"/>
              </a:ext>
            </a:extLst>
          </p:cNvPr>
          <p:cNvSpPr txBox="1"/>
          <p:nvPr/>
        </p:nvSpPr>
        <p:spPr>
          <a:xfrm>
            <a:off x="423806" y="3610100"/>
            <a:ext cx="435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Custom /</a:t>
            </a:r>
            <a:r>
              <a:rPr lang="en-US" dirty="0" err="1"/>
              <a:t>etc</a:t>
            </a:r>
            <a:r>
              <a:rPr lang="en-US" dirty="0"/>
              <a:t>/hosts for name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24C50-1A6A-9F10-A1F9-7F7A297FBCB4}"/>
              </a:ext>
            </a:extLst>
          </p:cNvPr>
          <p:cNvSpPr txBox="1"/>
          <p:nvPr/>
        </p:nvSpPr>
        <p:spPr>
          <a:xfrm>
            <a:off x="457200" y="9794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Intra-VLAN communication via router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462F1A-F2AC-3072-303C-91BA2A553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09" t="13563" r="40387" b="37183"/>
          <a:stretch/>
        </p:blipFill>
        <p:spPr>
          <a:xfrm>
            <a:off x="5917914" y="709693"/>
            <a:ext cx="3118291" cy="1871040"/>
          </a:xfrm>
          <a:prstGeom prst="rect">
            <a:avLst/>
          </a:prstGeom>
        </p:spPr>
      </p:pic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4248DAAB-5467-91C5-9C4E-FF409A3F34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83" t="13133" r="48858" b="37182"/>
          <a:stretch/>
        </p:blipFill>
        <p:spPr>
          <a:xfrm>
            <a:off x="5101923" y="2427207"/>
            <a:ext cx="3118291" cy="22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7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OVS show </a:t>
            </a:r>
          </a:p>
        </p:txBody>
      </p:sp>
      <p:pic>
        <p:nvPicPr>
          <p:cNvPr id="2052" name="Picture 4" descr="Uploaded image">
            <a:extLst>
              <a:ext uri="{FF2B5EF4-FFF2-40B4-BE49-F238E27FC236}">
                <a16:creationId xmlns:a16="http://schemas.microsoft.com/office/drawing/2014/main" id="{9DB63478-7F06-BBAE-9354-C1DAA80DF3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36" y="748905"/>
            <a:ext cx="4543244" cy="383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ECEEBF38-9031-CAB0-F2AB-FF15A0E386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8"/>
          <a:stretch/>
        </p:blipFill>
        <p:spPr bwMode="auto">
          <a:xfrm>
            <a:off x="5618931" y="1408506"/>
            <a:ext cx="3525069" cy="317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B01F35-43A7-246F-FEC9-EA18EEB2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60342" y="1715784"/>
            <a:ext cx="719191" cy="1438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5A3F48-208E-F4B4-834A-74B1FA3551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60341" y="2122787"/>
            <a:ext cx="719191" cy="1438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12778-039C-4A67-D398-A711A3C2366B}"/>
              </a:ext>
            </a:extLst>
          </p:cNvPr>
          <p:cNvSpPr>
            <a:spLocks/>
          </p:cNvSpPr>
          <p:nvPr/>
        </p:nvSpPr>
        <p:spPr>
          <a:xfrm>
            <a:off x="3863083" y="2529790"/>
            <a:ext cx="1119883" cy="1438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F5AE59-AF8E-5B51-A106-C13974B875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3082" y="4301036"/>
            <a:ext cx="1119883" cy="1438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A28A56-4481-7590-A92B-10DFF939B4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7004" y="1808250"/>
            <a:ext cx="1669551" cy="231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70F496-6AD8-79A0-F340-59C7009E39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7004" y="3521282"/>
            <a:ext cx="1669551" cy="231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199C59-4F36-C21E-7C97-81232BEDAE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83339" y="2947055"/>
            <a:ext cx="1669551" cy="231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35829-C504-9A53-1234-7A10BB42F663}"/>
              </a:ext>
            </a:extLst>
          </p:cNvPr>
          <p:cNvSpPr txBox="1"/>
          <p:nvPr/>
        </p:nvSpPr>
        <p:spPr>
          <a:xfrm>
            <a:off x="276886" y="219362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VLAN tagging in access </a:t>
            </a:r>
          </a:p>
          <a:p>
            <a:r>
              <a:rPr lang="en-US" dirty="0"/>
              <a:t>Switches And core switch.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6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 Mininet with arbitrary number of VLANs</a:t>
            </a:r>
          </a:p>
        </p:txBody>
      </p:sp>
      <p:pic>
        <p:nvPicPr>
          <p:cNvPr id="8" name="Picture 7" descr="A diagram of a computer">
            <a:extLst>
              <a:ext uri="{FF2B5EF4-FFF2-40B4-BE49-F238E27FC236}">
                <a16:creationId xmlns:a16="http://schemas.microsoft.com/office/drawing/2014/main" id="{6C93AC14-016A-802E-3C21-DBED71DF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09" y="743912"/>
            <a:ext cx="5712822" cy="3193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615575-BA5C-DC77-2B2F-D8BE98B855D5}"/>
              </a:ext>
            </a:extLst>
          </p:cNvPr>
          <p:cNvSpPr txBox="1"/>
          <p:nvPr/>
        </p:nvSpPr>
        <p:spPr>
          <a:xfrm>
            <a:off x="291738" y="863590"/>
            <a:ext cx="30697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Hosts from the same VLAN are distributed across multiple switches</a:t>
            </a:r>
          </a:p>
          <a:p>
            <a:endParaRPr lang="en-US" dirty="0"/>
          </a:p>
          <a:p>
            <a:r>
              <a:rPr lang="en-US" dirty="0"/>
              <a:t>Inter-VLAN routing is handled by a Linux router using sub-interfaces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VLAN tags are applied per-port dynamically based on host VLAN</a:t>
            </a:r>
          </a:p>
        </p:txBody>
      </p:sp>
    </p:spTree>
    <p:extLst>
      <p:ext uri="{BB962C8B-B14F-4D97-AF65-F5344CB8AC3E}">
        <p14:creationId xmlns:p14="http://schemas.microsoft.com/office/powerpoint/2010/main" val="418002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193F-FDC1-7D94-2058-77678F108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394D-7D30-32C1-520D-F8A00F6C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 Mininet VLAN Setup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AE857-ADC9-6819-1B74-CC0174723743}"/>
              </a:ext>
            </a:extLst>
          </p:cNvPr>
          <p:cNvSpPr txBox="1"/>
          <p:nvPr/>
        </p:nvSpPr>
        <p:spPr>
          <a:xfrm>
            <a:off x="124174" y="751223"/>
            <a:ext cx="3893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Router added using the node Class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449FC-1846-303C-A2E8-8AD359E3E2EE}"/>
              </a:ext>
            </a:extLst>
          </p:cNvPr>
          <p:cNvSpPr txBox="1"/>
          <p:nvPr/>
        </p:nvSpPr>
        <p:spPr>
          <a:xfrm>
            <a:off x="116853" y="1800004"/>
            <a:ext cx="3893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Creating the Arbitrary switches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73C4D-DEAE-86EC-9D0B-A28B0788E1E0}"/>
              </a:ext>
            </a:extLst>
          </p:cNvPr>
          <p:cNvSpPr txBox="1"/>
          <p:nvPr/>
        </p:nvSpPr>
        <p:spPr>
          <a:xfrm>
            <a:off x="75747" y="290620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Adding the hosts and default gateways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2D17F-F482-F3B0-0D66-62BEB5828F84}"/>
              </a:ext>
            </a:extLst>
          </p:cNvPr>
          <p:cNvSpPr txBox="1"/>
          <p:nvPr/>
        </p:nvSpPr>
        <p:spPr>
          <a:xfrm>
            <a:off x="4647747" y="85713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Setting tagging the frames in switches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B373D-B28F-278F-C39A-81A8C3D0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649" y="1164912"/>
            <a:ext cx="4240351" cy="1664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3CFF86-7E12-A1AC-B0D2-E718164F5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4" y="3248935"/>
            <a:ext cx="4540289" cy="1526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E5FBC-8475-C0DD-66AB-742DAAB526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22"/>
          <a:stretch/>
        </p:blipFill>
        <p:spPr>
          <a:xfrm>
            <a:off x="161417" y="2129620"/>
            <a:ext cx="4273744" cy="736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74F60-F125-9ED2-9FAC-26190CE85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09" y="1058497"/>
            <a:ext cx="3737111" cy="763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2963A-98DB-C958-D377-F5FB93366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561" y="3591040"/>
            <a:ext cx="2288007" cy="594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E0E4D-6EC6-E51F-761E-3E839E2E4267}"/>
              </a:ext>
            </a:extLst>
          </p:cNvPr>
          <p:cNvSpPr txBox="1"/>
          <p:nvPr/>
        </p:nvSpPr>
        <p:spPr>
          <a:xfrm>
            <a:off x="4737824" y="32451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Assigning number of Switches and VLANs</a:t>
            </a:r>
          </a:p>
        </p:txBody>
      </p:sp>
    </p:spTree>
    <p:extLst>
      <p:ext uri="{BB962C8B-B14F-4D97-AF65-F5344CB8AC3E}">
        <p14:creationId xmlns:p14="http://schemas.microsoft.com/office/powerpoint/2010/main" val="416158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44CBD-AD89-97BB-AC57-18B3ABCF1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6290-5250-7A5B-5E21-4DAE3BE2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 Mininet VLAN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D68C4-91AB-5E4B-4991-98D9E2DE0F1C}"/>
              </a:ext>
            </a:extLst>
          </p:cNvPr>
          <p:cNvSpPr txBox="1"/>
          <p:nvPr/>
        </p:nvSpPr>
        <p:spPr>
          <a:xfrm>
            <a:off x="46364" y="679856"/>
            <a:ext cx="1416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 launched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FC12A-65B2-6768-986F-8B1BD3357224}"/>
              </a:ext>
            </a:extLst>
          </p:cNvPr>
          <p:cNvSpPr txBox="1"/>
          <p:nvPr/>
        </p:nvSpPr>
        <p:spPr>
          <a:xfrm>
            <a:off x="46364" y="2961064"/>
            <a:ext cx="3023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Router sub-interfaces: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213094-DC7F-81F3-86FD-A722F2A407C3}"/>
              </a:ext>
            </a:extLst>
          </p:cNvPr>
          <p:cNvSpPr txBox="1"/>
          <p:nvPr/>
        </p:nvSpPr>
        <p:spPr>
          <a:xfrm>
            <a:off x="4914078" y="719498"/>
            <a:ext cx="5425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host bindings, and interface mappings in Mininet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217A7-85FF-7D42-1BD7-27DE6BA5D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494" y="1027274"/>
            <a:ext cx="4013106" cy="2348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004E0-0E30-2A10-60E5-0D45A3004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0" y="1056385"/>
            <a:ext cx="3426193" cy="1510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81DC94-02A6-686B-1EFE-33278E80C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0" y="3375779"/>
            <a:ext cx="4939634" cy="14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1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A3CA6-6FFA-6B50-739C-2D37E21A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992"/>
            <a:ext cx="6278880" cy="2168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Iperf</a:t>
            </a:r>
            <a:r>
              <a:rPr lang="en-US" dirty="0"/>
              <a:t> and Ping connectivity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272BF-9FBC-B888-6AEB-F55DFE7568BA}"/>
              </a:ext>
            </a:extLst>
          </p:cNvPr>
          <p:cNvSpPr txBox="1"/>
          <p:nvPr/>
        </p:nvSpPr>
        <p:spPr>
          <a:xfrm>
            <a:off x="1626591" y="975104"/>
            <a:ext cx="786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69D90-761B-6E05-D652-3F1DF5326693}"/>
              </a:ext>
            </a:extLst>
          </p:cNvPr>
          <p:cNvSpPr txBox="1"/>
          <p:nvPr/>
        </p:nvSpPr>
        <p:spPr>
          <a:xfrm>
            <a:off x="5672467" y="975104"/>
            <a:ext cx="786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81023-D46C-9EFE-5A32-967D2FBAF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311" y="2829637"/>
            <a:ext cx="7727689" cy="1987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F58660-EA1D-3393-C37F-A03E5E418729}"/>
              </a:ext>
            </a:extLst>
          </p:cNvPr>
          <p:cNvSpPr txBox="1"/>
          <p:nvPr/>
        </p:nvSpPr>
        <p:spPr>
          <a:xfrm>
            <a:off x="3405051" y="2985596"/>
            <a:ext cx="786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30F09-1714-3EAB-2BA3-85B31E8899C8}"/>
              </a:ext>
            </a:extLst>
          </p:cNvPr>
          <p:cNvSpPr txBox="1"/>
          <p:nvPr/>
        </p:nvSpPr>
        <p:spPr>
          <a:xfrm>
            <a:off x="7966431" y="3006030"/>
            <a:ext cx="786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87388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48B70-4C53-4C95-15E4-089157C70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0A99-9282-5765-2641-C94A6524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8873C4-BA5F-06BD-5EA0-295C0036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91" t="5032" r="5496"/>
          <a:stretch/>
        </p:blipFill>
        <p:spPr>
          <a:xfrm>
            <a:off x="0" y="707849"/>
            <a:ext cx="4484914" cy="3727802"/>
          </a:xfrm>
          <a:prstGeom prst="rect">
            <a:avLst/>
          </a:prstGeom>
        </p:spPr>
      </p:pic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7E5ADB6A-997E-6BBB-A5E1-5DE199D96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1"/>
          <a:stretch/>
        </p:blipFill>
        <p:spPr bwMode="auto">
          <a:xfrm>
            <a:off x="3435531" y="769117"/>
            <a:ext cx="5708469" cy="88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F77A4-1573-3CFB-263A-1333309BE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326" y="3059472"/>
            <a:ext cx="4880674" cy="16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35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A6A23A7-1CBB-46D7-ABEC-365A660AE37D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4528</TotalTime>
  <Words>236</Words>
  <Application>Microsoft Office PowerPoint</Application>
  <PresentationFormat>On-screen Show (16:9)</PresentationFormat>
  <Paragraphs>47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Office Theme</vt:lpstr>
      <vt:lpstr>Part 1 - OVS + Namespaces Setup</vt:lpstr>
      <vt:lpstr>OpenvSwitch and NameSpaces Topology</vt:lpstr>
      <vt:lpstr>OpenvSwitch and NameSpaces Tests</vt:lpstr>
      <vt:lpstr>OVS show </vt:lpstr>
      <vt:lpstr>Part 2 -  Mininet with arbitrary number of VLANs</vt:lpstr>
      <vt:lpstr>Part 2 -  Mininet VLAN Setup code</vt:lpstr>
      <vt:lpstr>Part 2 -  Mininet VLAN Setup</vt:lpstr>
      <vt:lpstr>Iperf and Ping connectivity</vt:lpstr>
      <vt:lpstr>ONOS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Samiullah Khairy</cp:lastModifiedBy>
  <cp:revision>178</cp:revision>
  <dcterms:created xsi:type="dcterms:W3CDTF">2016-09-09T14:34:40Z</dcterms:created>
  <dcterms:modified xsi:type="dcterms:W3CDTF">2025-05-14T13:30:06Z</dcterms:modified>
</cp:coreProperties>
</file>